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85"/>
  </p:notesMasterIdLst>
  <p:handoutMasterIdLst>
    <p:handoutMasterId r:id="rId86"/>
  </p:handoutMasterIdLst>
  <p:sldIdLst>
    <p:sldId id="1864" r:id="rId5"/>
    <p:sldId id="1976" r:id="rId6"/>
    <p:sldId id="1898" r:id="rId7"/>
    <p:sldId id="1867" r:id="rId8"/>
    <p:sldId id="1868" r:id="rId9"/>
    <p:sldId id="1869" r:id="rId10"/>
    <p:sldId id="1883" r:id="rId11"/>
    <p:sldId id="1932" r:id="rId12"/>
    <p:sldId id="1933" r:id="rId13"/>
    <p:sldId id="1934" r:id="rId14"/>
    <p:sldId id="1922" r:id="rId15"/>
    <p:sldId id="1899" r:id="rId16"/>
    <p:sldId id="1900" r:id="rId17"/>
    <p:sldId id="1901" r:id="rId18"/>
    <p:sldId id="1944" r:id="rId19"/>
    <p:sldId id="1945" r:id="rId20"/>
    <p:sldId id="1902" r:id="rId21"/>
    <p:sldId id="1924" r:id="rId22"/>
    <p:sldId id="1925" r:id="rId23"/>
    <p:sldId id="1927" r:id="rId24"/>
    <p:sldId id="1926" r:id="rId25"/>
    <p:sldId id="1928" r:id="rId26"/>
    <p:sldId id="1947" r:id="rId27"/>
    <p:sldId id="1936" r:id="rId28"/>
    <p:sldId id="1938" r:id="rId29"/>
    <p:sldId id="1939" r:id="rId30"/>
    <p:sldId id="1937" r:id="rId31"/>
    <p:sldId id="1940" r:id="rId32"/>
    <p:sldId id="1960" r:id="rId33"/>
    <p:sldId id="1943" r:id="rId34"/>
    <p:sldId id="1948" r:id="rId35"/>
    <p:sldId id="1957" r:id="rId36"/>
    <p:sldId id="1951" r:id="rId37"/>
    <p:sldId id="1941" r:id="rId38"/>
    <p:sldId id="1952" r:id="rId39"/>
    <p:sldId id="1964" r:id="rId40"/>
    <p:sldId id="1949" r:id="rId41"/>
    <p:sldId id="1942" r:id="rId42"/>
    <p:sldId id="1956" r:id="rId43"/>
    <p:sldId id="1954" r:id="rId44"/>
    <p:sldId id="1955" r:id="rId45"/>
    <p:sldId id="1946" r:id="rId46"/>
    <p:sldId id="1916" r:id="rId47"/>
    <p:sldId id="1907" r:id="rId48"/>
    <p:sldId id="1958" r:id="rId49"/>
    <p:sldId id="1961" r:id="rId50"/>
    <p:sldId id="1908" r:id="rId51"/>
    <p:sldId id="1985" r:id="rId52"/>
    <p:sldId id="1929" r:id="rId53"/>
    <p:sldId id="1909" r:id="rId54"/>
    <p:sldId id="1969" r:id="rId55"/>
    <p:sldId id="1959" r:id="rId56"/>
    <p:sldId id="1906" r:id="rId57"/>
    <p:sldId id="1910" r:id="rId58"/>
    <p:sldId id="1917" r:id="rId59"/>
    <p:sldId id="1918" r:id="rId60"/>
    <p:sldId id="1904" r:id="rId61"/>
    <p:sldId id="1912" r:id="rId62"/>
    <p:sldId id="1878" r:id="rId63"/>
    <p:sldId id="1988" r:id="rId64"/>
    <p:sldId id="1882" r:id="rId65"/>
    <p:sldId id="1977" r:id="rId66"/>
    <p:sldId id="1982" r:id="rId67"/>
    <p:sldId id="1963" r:id="rId68"/>
    <p:sldId id="1884" r:id="rId69"/>
    <p:sldId id="1978" r:id="rId70"/>
    <p:sldId id="1971" r:id="rId71"/>
    <p:sldId id="1979" r:id="rId72"/>
    <p:sldId id="1981" r:id="rId73"/>
    <p:sldId id="1894" r:id="rId74"/>
    <p:sldId id="1983" r:id="rId75"/>
    <p:sldId id="1890" r:id="rId76"/>
    <p:sldId id="1973" r:id="rId77"/>
    <p:sldId id="1986" r:id="rId78"/>
    <p:sldId id="1962" r:id="rId79"/>
    <p:sldId id="1984" r:id="rId80"/>
    <p:sldId id="1972" r:id="rId81"/>
    <p:sldId id="1913" r:id="rId82"/>
    <p:sldId id="1980" r:id="rId83"/>
    <p:sldId id="1987" r:id="rId8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7"/>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48"/>
            <p14:sldId id="1957"/>
            <p14:sldId id="1951"/>
            <p14:sldId id="1941"/>
            <p14:sldId id="1952"/>
            <p14:sldId id="1964"/>
            <p14:sldId id="1949"/>
            <p14:sldId id="1942"/>
            <p14:sldId id="1956"/>
            <p14:sldId id="1954"/>
            <p14:sldId id="1955"/>
            <p14:sldId id="1946"/>
            <p14:sldId id="1916"/>
            <p14:sldId id="1907"/>
            <p14:sldId id="1958"/>
            <p14:sldId id="1961"/>
            <p14:sldId id="1908"/>
            <p14:sldId id="1985"/>
            <p14:sldId id="1929"/>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983"/>
            <p14:sldId id="1890"/>
            <p14:sldId id="1973"/>
            <p14:sldId id="1986"/>
            <p14:sldId id="1962"/>
            <p14:sldId id="1984"/>
            <p14:sldId id="1972"/>
            <p14:sldId id="1913"/>
            <p14:sldId id="1980"/>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D6D734"/>
    <a:srgbClr val="FE4387"/>
    <a:srgbClr val="F69000"/>
    <a:srgbClr val="4E8F00"/>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53" autoAdjust="0"/>
    <p:restoredTop sz="80167" autoAdjust="0"/>
  </p:normalViewPr>
  <p:slideViewPr>
    <p:cSldViewPr snapToGrid="0">
      <p:cViewPr varScale="1">
        <p:scale>
          <a:sx n="90" d="100"/>
          <a:sy n="90" d="100"/>
        </p:scale>
        <p:origin x="672" y="18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6/20/22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38</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41</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59</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61</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62</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63</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75</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78</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79</a:t>
            </a:fld>
            <a:endParaRPr lang="en-US" altLang="en-US" dirty="0"/>
          </a:p>
        </p:txBody>
      </p:sp>
    </p:spTree>
    <p:extLst>
      <p:ext uri="{BB962C8B-B14F-4D97-AF65-F5344CB8AC3E}">
        <p14:creationId xmlns:p14="http://schemas.microsoft.com/office/powerpoint/2010/main" val="271785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31</a:t>
            </a:fld>
            <a:endParaRPr lang="en-US" altLang="en-US" dirty="0"/>
          </a:p>
        </p:txBody>
      </p:sp>
    </p:spTree>
    <p:extLst>
      <p:ext uri="{BB962C8B-B14F-4D97-AF65-F5344CB8AC3E}">
        <p14:creationId xmlns:p14="http://schemas.microsoft.com/office/powerpoint/2010/main" val="93084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jgarciab/one_day_network_scienc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5880100" y="4145019"/>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09:00–10:30:</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11:00–12:00:</a:t>
            </a:r>
          </a:p>
          <a:p>
            <a:r>
              <a:rPr lang="en-US" altLang="en-US" b="0" dirty="0"/>
              <a:t>Network representation</a:t>
            </a:r>
          </a:p>
          <a:p>
            <a:r>
              <a:rPr lang="en-US" altLang="en-US" b="0" dirty="0"/>
              <a:t>Linear algebra</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
        <p:nvSpPr>
          <p:cNvPr id="5" name="Text Placeholder 1">
            <a:extLst>
              <a:ext uri="{FF2B5EF4-FFF2-40B4-BE49-F238E27FC236}">
                <a16:creationId xmlns:a16="http://schemas.microsoft.com/office/drawing/2014/main" id="{D695A015-7294-6CDA-7D5F-182BEFA59521}"/>
              </a:ext>
            </a:extLst>
          </p:cNvPr>
          <p:cNvSpPr txBox="1">
            <a:spLocks/>
          </p:cNvSpPr>
          <p:nvPr/>
        </p:nvSpPr>
        <p:spPr>
          <a:xfrm>
            <a:off x="5118100" y="2006600"/>
            <a:ext cx="3721100" cy="3048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12:30–14:20 (</a:t>
            </a:r>
            <a:r>
              <a:rPr lang="en-US" altLang="en-US" dirty="0" err="1"/>
              <a:t>Eszter</a:t>
            </a:r>
            <a:r>
              <a:rPr lang="en-US" altLang="en-US" dirty="0"/>
              <a:t> </a:t>
            </a:r>
            <a:r>
              <a:rPr lang="en-US" altLang="en-US" dirty="0" err="1"/>
              <a:t>Bokányi</a:t>
            </a:r>
            <a:r>
              <a:rPr lang="en-US" altLang="en-US" dirty="0"/>
              <a:t>):</a:t>
            </a:r>
          </a:p>
          <a:p>
            <a:pPr fontAlgn="auto">
              <a:spcAft>
                <a:spcPts val="0"/>
              </a:spcAft>
            </a:pPr>
            <a:r>
              <a:rPr lang="en-US" altLang="en-US" b="0" dirty="0"/>
              <a:t>POPNET</a:t>
            </a:r>
          </a:p>
          <a:p>
            <a:pPr fontAlgn="auto">
              <a:spcAft>
                <a:spcPts val="0"/>
              </a:spcAft>
            </a:pPr>
            <a:r>
              <a:rPr lang="en-US" altLang="en-US" b="0" dirty="0"/>
              <a:t>Multilevel networks</a:t>
            </a:r>
          </a:p>
          <a:p>
            <a:pPr fontAlgn="auto">
              <a:spcAft>
                <a:spcPts val="0"/>
              </a:spcAft>
            </a:pPr>
            <a:r>
              <a:rPr lang="en-US" altLang="en-US" b="0" dirty="0"/>
              <a:t>CBS applications</a:t>
            </a:r>
          </a:p>
          <a:p>
            <a:pPr fontAlgn="auto">
              <a:spcAft>
                <a:spcPts val="0"/>
              </a:spcAft>
            </a:pPr>
            <a:endParaRPr lang="en-US" altLang="en-US" b="0" dirty="0"/>
          </a:p>
          <a:p>
            <a:pPr fontAlgn="auto">
              <a:spcAft>
                <a:spcPts val="0"/>
              </a:spcAft>
            </a:pPr>
            <a:r>
              <a:rPr lang="en-US" altLang="en-US" dirty="0"/>
              <a:t>14:40–17:00:</a:t>
            </a:r>
          </a:p>
          <a:p>
            <a:pPr fontAlgn="auto">
              <a:spcAft>
                <a:spcPts val="0"/>
              </a:spcAft>
            </a:pPr>
            <a:r>
              <a:rPr lang="en-US" altLang="en-US" b="0" dirty="0"/>
              <a:t>Working on exercises (groups)</a:t>
            </a:r>
          </a:p>
          <a:p>
            <a:pPr fontAlgn="auto">
              <a:spcAft>
                <a:spcPts val="0"/>
              </a:spcAft>
            </a:pPr>
            <a:r>
              <a:rPr lang="en-US" altLang="en-US" b="0" dirty="0"/>
              <a:t>Gephi</a:t>
            </a:r>
          </a:p>
          <a:p>
            <a:pPr fontAlgn="auto">
              <a:spcAft>
                <a:spcPts val="0"/>
              </a:spcAft>
            </a:pPr>
            <a:endParaRPr lang="en-US" altLang="en-US" b="0" dirty="0"/>
          </a:p>
          <a:p>
            <a:pPr fontAlgn="auto">
              <a:spcAft>
                <a:spcPts val="0"/>
              </a:spcAft>
            </a:pPr>
            <a:endParaRPr lang="en-US" altLang="en-US" b="0" dirty="0"/>
          </a:p>
          <a:p>
            <a:pPr fontAlgn="auto">
              <a:spcAft>
                <a:spcPts val="0"/>
              </a:spcAft>
            </a:pPr>
            <a:endParaRPr lang="en-US" altLang="en-US"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4895850"/>
          </a:xfrm>
        </p:spPr>
        <p:txBody>
          <a:bodyPr>
            <a:normAutofit/>
          </a:bodyPr>
          <a:lstStyle/>
          <a:p>
            <a:r>
              <a:rPr lang="en-GB" dirty="0"/>
              <a:t>At the network level:</a:t>
            </a:r>
          </a:p>
          <a:p>
            <a:pPr marL="285750" indent="-285750">
              <a:buFont typeface="Arial" panose="020B0604020202020204" pitchFamily="34" charset="0"/>
              <a:buChar char="•"/>
            </a:pPr>
            <a:r>
              <a:rPr lang="en-GB" b="0" dirty="0"/>
              <a:t>Categorial unordered variable: = Modularity</a:t>
            </a:r>
          </a:p>
          <a:p>
            <a:pPr marL="569214" lvl="1" indent="-285750"/>
            <a:r>
              <a:rPr lang="en-GB" b="0" dirty="0"/>
              <a:t>(Actual links between edges between nodes of same type – expected number of links between nodes of same type)/number of links</a:t>
            </a:r>
          </a:p>
          <a:p>
            <a:pPr marL="285750" indent="-285750">
              <a:buFont typeface="Arial" panose="020B0604020202020204" pitchFamily="34" charset="0"/>
              <a:buChar char="•"/>
            </a:pPr>
            <a:r>
              <a:rPr lang="en-GB" b="0" dirty="0"/>
              <a:t>Continuous variable: Pearson’s correlation across edges.</a:t>
            </a:r>
          </a:p>
          <a:p>
            <a:r>
              <a:rPr lang="en-GB" sz="1400" b="0" i="1" dirty="0"/>
              <a:t>Mixing patterns in networks, Newman, Physical Review E, 67 026126, 2003</a:t>
            </a:r>
            <a:endParaRPr lang="en-GB" sz="1400" b="0" dirty="0"/>
          </a:p>
          <a:p>
            <a:endParaRPr lang="en-GB" b="0" dirty="0"/>
          </a:p>
          <a:p>
            <a:endParaRPr lang="en-GB" b="0" dirty="0"/>
          </a:p>
          <a:p>
            <a:endParaRPr lang="en-GB" b="0" dirty="0"/>
          </a:p>
          <a:p>
            <a:r>
              <a:rPr lang="en-GB" dirty="0"/>
              <a:t>At the local level:</a:t>
            </a:r>
            <a:endParaRPr lang="en-GB" b="0" dirty="0"/>
          </a:p>
          <a:p>
            <a:pPr marL="285750" indent="-285750">
              <a:buFont typeface="Arial" panose="020B0604020202020204" pitchFamily="34" charset="0"/>
              <a:buChar char="•"/>
            </a:pPr>
            <a:r>
              <a:rPr lang="en-GB" b="0" dirty="0"/>
              <a:t>Real networks can be locally assortative or disassortative</a:t>
            </a:r>
          </a:p>
          <a:p>
            <a:pPr marL="285750" indent="-285750">
              <a:buFont typeface="Arial" panose="020B0604020202020204" pitchFamily="34" charset="0"/>
              <a:buChar char="•"/>
            </a:pPr>
            <a:r>
              <a:rPr lang="en-GB" b="0" dirty="0"/>
              <a:t>Exercise: Draw a degree-assortative network</a:t>
            </a:r>
            <a:endParaRPr lang="en-GB" altLang="en-US" b="0" dirty="0"/>
          </a:p>
          <a:p>
            <a:r>
              <a:rPr lang="en-GB" sz="1400" b="0" i="1" dirty="0"/>
              <a:t>Multiscale mixing patterns in networks, Peel, </a:t>
            </a:r>
            <a:r>
              <a:rPr lang="en-GB" sz="1400" b="0" i="1" dirty="0" err="1"/>
              <a:t>Delvenne</a:t>
            </a:r>
            <a:r>
              <a:rPr lang="en-GB" sz="1400" b="0" i="1" dirty="0"/>
              <a:t> and </a:t>
            </a:r>
            <a:r>
              <a:rPr lang="en-GB" sz="1400" b="0" i="1" dirty="0" err="1"/>
              <a:t>Lambiotte</a:t>
            </a:r>
            <a:r>
              <a:rPr lang="en-GB" sz="1400" b="0" i="1" dirty="0"/>
              <a:t> (2018)</a:t>
            </a:r>
          </a:p>
          <a:p>
            <a:endParaRPr lang="en-US" altLang="en-US" b="0" i="1"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823025"/>
          </a:xfrm>
        </p:spPr>
        <p:txBody>
          <a:bodyPr/>
          <a:lstStyle/>
          <a:p>
            <a:r>
              <a:rPr lang="en-US" dirty="0" err="1"/>
              <a:t>Assortativity</a:t>
            </a:r>
            <a:r>
              <a:rPr lang="en-US" dirty="0"/>
              <a:t> (homophily)</a:t>
            </a:r>
            <a:endParaRPr lang="en-NL" dirty="0"/>
          </a:p>
        </p:txBody>
      </p:sp>
      <p:sp>
        <p:nvSpPr>
          <p:cNvPr id="10" name="TextBox 9">
            <a:extLst>
              <a:ext uri="{FF2B5EF4-FFF2-40B4-BE49-F238E27FC236}">
                <a16:creationId xmlns:a16="http://schemas.microsoft.com/office/drawing/2014/main" id="{BA42EF72-F395-BC79-4081-C7B8E2252976}"/>
              </a:ext>
            </a:extLst>
          </p:cNvPr>
          <p:cNvSpPr txBox="1"/>
          <p:nvPr/>
        </p:nvSpPr>
        <p:spPr>
          <a:xfrm>
            <a:off x="10360110" y="5988150"/>
            <a:ext cx="1676400" cy="307777"/>
          </a:xfrm>
          <a:prstGeom prst="rect">
            <a:avLst/>
          </a:prstGeom>
          <a:noFill/>
        </p:spPr>
        <p:txBody>
          <a:bodyPr wrap="square">
            <a:spAutoFit/>
          </a:bodyPr>
          <a:lstStyle/>
          <a:p>
            <a:r>
              <a:rPr lang="en-GB" sz="1400" dirty="0">
                <a:solidFill>
                  <a:schemeClr val="bg1">
                    <a:lumMod val="50000"/>
                  </a:schemeClr>
                </a:solidFill>
                <a:effectLst/>
                <a:latin typeface="Arial" panose="020B0604020202020204" pitchFamily="34" charset="0"/>
              </a:rPr>
              <a:t>Jiang et al (2016)</a:t>
            </a:r>
            <a:endParaRPr lang="en-NL" sz="1400" dirty="0">
              <a:solidFill>
                <a:schemeClr val="bg1">
                  <a:lumMod val="50000"/>
                </a:schemeClr>
              </a:solidFill>
            </a:endParaRPr>
          </a:p>
        </p:txBody>
      </p:sp>
      <p:pic>
        <p:nvPicPr>
          <p:cNvPr id="8" name="Picture 7">
            <a:extLst>
              <a:ext uri="{FF2B5EF4-FFF2-40B4-BE49-F238E27FC236}">
                <a16:creationId xmlns:a16="http://schemas.microsoft.com/office/drawing/2014/main" id="{72DD0F0D-30F7-79A8-312F-CCB5F9F3FF7A}"/>
              </a:ext>
            </a:extLst>
          </p:cNvPr>
          <p:cNvPicPr>
            <a:picLocks noChangeAspect="1"/>
          </p:cNvPicPr>
          <p:nvPr/>
        </p:nvPicPr>
        <p:blipFill>
          <a:blip r:embed="rId3"/>
          <a:stretch>
            <a:fillRect/>
          </a:stretch>
        </p:blipFill>
        <p:spPr>
          <a:xfrm>
            <a:off x="7126136" y="3792405"/>
            <a:ext cx="4684864" cy="2166281"/>
          </a:xfrm>
          <a:prstGeom prst="rect">
            <a:avLst/>
          </a:prstGeom>
        </p:spPr>
      </p:pic>
    </p:spTree>
    <p:extLst>
      <p:ext uri="{BB962C8B-B14F-4D97-AF65-F5344CB8AC3E}">
        <p14:creationId xmlns:p14="http://schemas.microsoft.com/office/powerpoint/2010/main" val="1702542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749760"/>
            <a:ext cx="3302000" cy="1298073"/>
          </a:xfrm>
        </p:spPr>
        <p:txBody>
          <a:bodyPr>
            <a:normAutofit/>
          </a:bodyPr>
          <a:lstStyle/>
          <a:p>
            <a:r>
              <a:rPr lang="en-US" altLang="en-US" sz="1600" b="0" dirty="0"/>
              <a:t>PDF (probability density function)</a:t>
            </a:r>
          </a:p>
          <a:p>
            <a:r>
              <a:rPr lang="en-US" altLang="en-US" sz="1600" b="0" dirty="0">
                <a:sym typeface="Wingdings" pitchFamily="2" charset="2"/>
              </a:rPr>
              <a:t> </a:t>
            </a:r>
            <a:r>
              <a:rPr lang="en-US" altLang="en-US" sz="1600" b="0" dirty="0"/>
              <a:t>Degree vs probability of degree </a:t>
            </a:r>
            <a:endParaRPr lang="en-US" altLang="en-US" sz="1600" b="0" dirty="0">
              <a:sym typeface="Wingdings" pitchFamily="2" charset="2"/>
            </a:endParaRPr>
          </a:p>
          <a:p>
            <a:r>
              <a:rPr lang="en-US" altLang="en-US" sz="1600" b="0" dirty="0">
                <a:sym typeface="Wingdings" pitchFamily="2" charset="2"/>
              </a:rPr>
              <a:t> Represented by histogram</a:t>
            </a:r>
            <a:endParaRPr lang="en-US" altLang="en-US" sz="16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Random networks don’t have heavy tails</a:t>
            </a:r>
            <a:endParaRPr lang="en-NL" dirty="0"/>
          </a:p>
        </p:txBody>
      </p:sp>
      <p:sp>
        <p:nvSpPr>
          <p:cNvPr id="21" name="Text Placeholder 1">
            <a:extLst>
              <a:ext uri="{FF2B5EF4-FFF2-40B4-BE49-F238E27FC236}">
                <a16:creationId xmlns:a16="http://schemas.microsoft.com/office/drawing/2014/main" id="{BF9D4676-18B4-8551-9E2E-348BCDB55EEA}"/>
              </a:ext>
            </a:extLst>
          </p:cNvPr>
          <p:cNvSpPr txBox="1">
            <a:spLocks/>
          </p:cNvSpPr>
          <p:nvPr/>
        </p:nvSpPr>
        <p:spPr>
          <a:xfrm>
            <a:off x="4370557" y="1742240"/>
            <a:ext cx="3681350" cy="12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600" b="0" dirty="0"/>
              <a:t>CDF (cumulative density function)</a:t>
            </a:r>
          </a:p>
          <a:p>
            <a:r>
              <a:rPr lang="en-US" altLang="en-US" sz="1600" b="0" dirty="0">
                <a:sym typeface="Wingdings" pitchFamily="2" charset="2"/>
              </a:rPr>
              <a:t> Degree s vs probability degree &lt; s</a:t>
            </a:r>
            <a:endParaRPr lang="en-US" altLang="en-US" sz="1600" b="0" dirty="0"/>
          </a:p>
        </p:txBody>
      </p:sp>
      <p:sp>
        <p:nvSpPr>
          <p:cNvPr id="22" name="Text Placeholder 1">
            <a:extLst>
              <a:ext uri="{FF2B5EF4-FFF2-40B4-BE49-F238E27FC236}">
                <a16:creationId xmlns:a16="http://schemas.microsoft.com/office/drawing/2014/main" id="{D992F9D9-9930-C1A3-47A6-D0FC885D0E75}"/>
              </a:ext>
            </a:extLst>
          </p:cNvPr>
          <p:cNvSpPr txBox="1">
            <a:spLocks/>
          </p:cNvSpPr>
          <p:nvPr/>
        </p:nvSpPr>
        <p:spPr>
          <a:xfrm>
            <a:off x="8167751" y="1742240"/>
            <a:ext cx="4594100" cy="12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600" b="0" dirty="0"/>
              <a:t>CCDF: Complementary CDF</a:t>
            </a:r>
          </a:p>
          <a:p>
            <a:r>
              <a:rPr lang="en-US" altLang="en-US" sz="1600" b="0" dirty="0">
                <a:sym typeface="Wingdings" pitchFamily="2" charset="2"/>
              </a:rPr>
              <a:t> Degree s vs probability degree &gt; s</a:t>
            </a:r>
            <a:endParaRPr lang="en-US" altLang="en-US" sz="1600" b="0" dirty="0"/>
          </a:p>
          <a:p>
            <a:endParaRPr lang="en-NL" sz="1600" b="0" dirty="0"/>
          </a:p>
        </p:txBody>
      </p:sp>
      <p:pic>
        <p:nvPicPr>
          <p:cNvPr id="7174" name="Picture 6">
            <a:extLst>
              <a:ext uri="{FF2B5EF4-FFF2-40B4-BE49-F238E27FC236}">
                <a16:creationId xmlns:a16="http://schemas.microsoft.com/office/drawing/2014/main" id="{FC267953-32B1-6D89-FC73-104A6A435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3040313"/>
            <a:ext cx="108712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51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2169AFD-0BC6-7279-0B95-EF77731F1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 y="3429000"/>
            <a:ext cx="11036300" cy="3517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F339309-5D29-BD5F-BF13-A843C9BFB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38100"/>
            <a:ext cx="10871200" cy="3556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a:extLst>
              <a:ext uri="{FF2B5EF4-FFF2-40B4-BE49-F238E27FC236}">
                <a16:creationId xmlns:a16="http://schemas.microsoft.com/office/drawing/2014/main" id="{1D5B9A1F-D2A0-E64D-A876-10C13DB15A13}"/>
              </a:ext>
            </a:extLst>
          </p:cNvPr>
          <p:cNvSpPr>
            <a:spLocks noGrp="1"/>
          </p:cNvSpPr>
          <p:nvPr>
            <p:ph type="title"/>
          </p:nvPr>
        </p:nvSpPr>
        <p:spPr>
          <a:xfrm>
            <a:off x="0" y="0"/>
            <a:ext cx="9910997" cy="1189038"/>
          </a:xfrm>
        </p:spPr>
        <p:txBody>
          <a:bodyPr>
            <a:normAutofit/>
          </a:bodyPr>
          <a:lstStyle/>
          <a:p>
            <a:r>
              <a:rPr lang="en-US" sz="2000" dirty="0"/>
              <a:t>Random network</a:t>
            </a:r>
            <a:endParaRPr lang="en-NL" sz="2000" dirty="0"/>
          </a:p>
        </p:txBody>
      </p:sp>
      <p:sp>
        <p:nvSpPr>
          <p:cNvPr id="15" name="Title 3">
            <a:extLst>
              <a:ext uri="{FF2B5EF4-FFF2-40B4-BE49-F238E27FC236}">
                <a16:creationId xmlns:a16="http://schemas.microsoft.com/office/drawing/2014/main" id="{2BFFDD20-E572-4C61-EC17-B33C92EDC7F4}"/>
              </a:ext>
            </a:extLst>
          </p:cNvPr>
          <p:cNvSpPr txBox="1">
            <a:spLocks/>
          </p:cNvSpPr>
          <p:nvPr/>
        </p:nvSpPr>
        <p:spPr>
          <a:xfrm>
            <a:off x="0" y="3448843"/>
            <a:ext cx="9910997"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2000" dirty="0"/>
              <a:t>Real network (Wikipedia mentions)</a:t>
            </a:r>
          </a:p>
        </p:txBody>
      </p:sp>
    </p:spTree>
    <p:extLst>
      <p:ext uri="{BB962C8B-B14F-4D97-AF65-F5344CB8AC3E}">
        <p14:creationId xmlns:p14="http://schemas.microsoft.com/office/powerpoint/2010/main" val="1089913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841F5B8-5396-9C68-8E8F-B0F4CD7F6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3448843"/>
            <a:ext cx="109982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2169AFD-0BC6-7279-0B95-EF77731F1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0"/>
            <a:ext cx="11036300" cy="35179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B28CA35C-36CB-834E-EEB0-15738FB1B07B}"/>
              </a:ext>
            </a:extLst>
          </p:cNvPr>
          <p:cNvSpPr>
            <a:spLocks noGrp="1"/>
          </p:cNvSpPr>
          <p:nvPr>
            <p:ph type="title"/>
          </p:nvPr>
        </p:nvSpPr>
        <p:spPr>
          <a:xfrm>
            <a:off x="0" y="0"/>
            <a:ext cx="9910997" cy="1189038"/>
          </a:xfrm>
        </p:spPr>
        <p:txBody>
          <a:bodyPr>
            <a:normAutofit/>
          </a:bodyPr>
          <a:lstStyle/>
          <a:p>
            <a:r>
              <a:rPr lang="en-US" sz="2000" dirty="0"/>
              <a:t>Random network</a:t>
            </a:r>
            <a:endParaRPr lang="en-NL" sz="2000" dirty="0"/>
          </a:p>
        </p:txBody>
      </p:sp>
      <p:sp>
        <p:nvSpPr>
          <p:cNvPr id="6" name="Title 3">
            <a:extLst>
              <a:ext uri="{FF2B5EF4-FFF2-40B4-BE49-F238E27FC236}">
                <a16:creationId xmlns:a16="http://schemas.microsoft.com/office/drawing/2014/main" id="{0D67614E-F24D-538C-43F7-50A17E6E3E3E}"/>
              </a:ext>
            </a:extLst>
          </p:cNvPr>
          <p:cNvSpPr txBox="1">
            <a:spLocks/>
          </p:cNvSpPr>
          <p:nvPr/>
        </p:nvSpPr>
        <p:spPr>
          <a:xfrm>
            <a:off x="0" y="3448843"/>
            <a:ext cx="9910997"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2000" dirty="0"/>
              <a:t>Real network (Wikipedia mentions)</a:t>
            </a:r>
          </a:p>
        </p:txBody>
      </p:sp>
    </p:spTree>
    <p:extLst>
      <p:ext uri="{BB962C8B-B14F-4D97-AF65-F5344CB8AC3E}">
        <p14:creationId xmlns:p14="http://schemas.microsoft.com/office/powerpoint/2010/main" val="254115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5613401" cy="909639"/>
          </a:xfrm>
        </p:spPr>
        <p:txBody>
          <a:bodyPr>
            <a:noAutofit/>
          </a:bodyPr>
          <a:lstStyle/>
          <a:p>
            <a:r>
              <a:rPr lang="en-US" sz="2400" dirty="0"/>
              <a:t>Is it a power-law? P(d) ~ d</a:t>
            </a:r>
            <a:r>
              <a:rPr lang="en-US" sz="2400" baseline="30000" dirty="0"/>
              <a:t>-⍺</a:t>
            </a:r>
            <a:endParaRPr lang="en-NL" sz="2400" baseline="30000" dirty="0"/>
          </a:p>
        </p:txBody>
      </p:sp>
      <p:pic>
        <p:nvPicPr>
          <p:cNvPr id="14" name="Picture 13">
            <a:extLst>
              <a:ext uri="{FF2B5EF4-FFF2-40B4-BE49-F238E27FC236}">
                <a16:creationId xmlns:a16="http://schemas.microsoft.com/office/drawing/2014/main" id="{3A2DA170-B4C6-4201-E167-C7B356BAFB62}"/>
              </a:ext>
            </a:extLst>
          </p:cNvPr>
          <p:cNvPicPr>
            <a:picLocks noChangeAspect="1"/>
          </p:cNvPicPr>
          <p:nvPr/>
        </p:nvPicPr>
        <p:blipFill>
          <a:blip r:embed="rId2"/>
          <a:stretch>
            <a:fillRect/>
          </a:stretch>
        </p:blipFill>
        <p:spPr>
          <a:xfrm>
            <a:off x="752412" y="3193844"/>
            <a:ext cx="3397250" cy="1306635"/>
          </a:xfrm>
          <a:prstGeom prst="rect">
            <a:avLst/>
          </a:prstGeom>
        </p:spPr>
      </p:pic>
      <p:pic>
        <p:nvPicPr>
          <p:cNvPr id="15" name="Picture 2" descr="Scale-free Networks by Giorgio Bertini - Issuu">
            <a:extLst>
              <a:ext uri="{FF2B5EF4-FFF2-40B4-BE49-F238E27FC236}">
                <a16:creationId xmlns:a16="http://schemas.microsoft.com/office/drawing/2014/main" id="{DDDA3E09-43D0-9695-E3E8-3A111C9A0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00" b="3734"/>
          <a:stretch/>
        </p:blipFill>
        <p:spPr bwMode="auto">
          <a:xfrm>
            <a:off x="8020050" y="375872"/>
            <a:ext cx="3695700" cy="28493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3BE6FD4-9E0F-7760-DF3A-8145D51E2A37}"/>
              </a:ext>
            </a:extLst>
          </p:cNvPr>
          <p:cNvPicPr>
            <a:picLocks noChangeAspect="1"/>
          </p:cNvPicPr>
          <p:nvPr/>
        </p:nvPicPr>
        <p:blipFill>
          <a:blip r:embed="rId4"/>
          <a:stretch>
            <a:fillRect/>
          </a:stretch>
        </p:blipFill>
        <p:spPr>
          <a:xfrm>
            <a:off x="5203444" y="3480221"/>
            <a:ext cx="6512306" cy="1025085"/>
          </a:xfrm>
          <a:prstGeom prst="rect">
            <a:avLst/>
          </a:prstGeom>
        </p:spPr>
      </p:pic>
      <p:pic>
        <p:nvPicPr>
          <p:cNvPr id="17" name="Picture 16">
            <a:extLst>
              <a:ext uri="{FF2B5EF4-FFF2-40B4-BE49-F238E27FC236}">
                <a16:creationId xmlns:a16="http://schemas.microsoft.com/office/drawing/2014/main" id="{C4A30A47-B65A-CF7C-C5BB-0963D34A154B}"/>
              </a:ext>
            </a:extLst>
          </p:cNvPr>
          <p:cNvPicPr>
            <a:picLocks noChangeAspect="1"/>
          </p:cNvPicPr>
          <p:nvPr/>
        </p:nvPicPr>
        <p:blipFill>
          <a:blip r:embed="rId5"/>
          <a:stretch>
            <a:fillRect/>
          </a:stretch>
        </p:blipFill>
        <p:spPr>
          <a:xfrm>
            <a:off x="752412" y="1457519"/>
            <a:ext cx="5868924" cy="1499227"/>
          </a:xfrm>
          <a:prstGeom prst="rect">
            <a:avLst/>
          </a:prstGeom>
        </p:spPr>
      </p:pic>
      <p:pic>
        <p:nvPicPr>
          <p:cNvPr id="18" name="Picture 17">
            <a:extLst>
              <a:ext uri="{FF2B5EF4-FFF2-40B4-BE49-F238E27FC236}">
                <a16:creationId xmlns:a16="http://schemas.microsoft.com/office/drawing/2014/main" id="{064953AD-0B02-15AE-EE45-334AC75859D2}"/>
              </a:ext>
            </a:extLst>
          </p:cNvPr>
          <p:cNvPicPr>
            <a:picLocks noChangeAspect="1"/>
          </p:cNvPicPr>
          <p:nvPr/>
        </p:nvPicPr>
        <p:blipFill>
          <a:blip r:embed="rId6"/>
          <a:stretch>
            <a:fillRect/>
          </a:stretch>
        </p:blipFill>
        <p:spPr>
          <a:xfrm>
            <a:off x="752412" y="4828038"/>
            <a:ext cx="4801872" cy="1499227"/>
          </a:xfrm>
          <a:prstGeom prst="rect">
            <a:avLst/>
          </a:prstGeom>
        </p:spPr>
      </p:pic>
      <p:pic>
        <p:nvPicPr>
          <p:cNvPr id="19" name="Picture 18">
            <a:extLst>
              <a:ext uri="{FF2B5EF4-FFF2-40B4-BE49-F238E27FC236}">
                <a16:creationId xmlns:a16="http://schemas.microsoft.com/office/drawing/2014/main" id="{5F04B224-D3D5-0EE4-5D14-97ADAF5CD847}"/>
              </a:ext>
            </a:extLst>
          </p:cNvPr>
          <p:cNvPicPr>
            <a:picLocks noChangeAspect="1"/>
          </p:cNvPicPr>
          <p:nvPr/>
        </p:nvPicPr>
        <p:blipFill>
          <a:blip r:embed="rId7"/>
          <a:stretch>
            <a:fillRect/>
          </a:stretch>
        </p:blipFill>
        <p:spPr>
          <a:xfrm>
            <a:off x="6096000" y="4915508"/>
            <a:ext cx="5619750" cy="1411757"/>
          </a:xfrm>
          <a:prstGeom prst="rect">
            <a:avLst/>
          </a:prstGeom>
        </p:spPr>
      </p:pic>
    </p:spTree>
    <p:extLst>
      <p:ext uri="{BB962C8B-B14F-4D97-AF65-F5344CB8AC3E}">
        <p14:creationId xmlns:p14="http://schemas.microsoft.com/office/powerpoint/2010/main" val="423316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133918" cy="369332"/>
          </a:xfrm>
          <a:prstGeom prst="rect">
            <a:avLst/>
          </a:prstGeom>
          <a:noFill/>
        </p:spPr>
        <p:txBody>
          <a:bodyPr wrap="none" rtlCol="0">
            <a:spAutoFit/>
          </a:bodyPr>
          <a:lstStyle/>
          <a:p>
            <a:r>
              <a:rPr lang="en-NL" dirty="0"/>
              <a:t>Power-law network</a:t>
            </a:r>
          </a:p>
        </p:txBody>
      </p:sp>
    </p:spTree>
    <p:extLst>
      <p:ext uri="{BB962C8B-B14F-4D97-AF65-F5344CB8AC3E}">
        <p14:creationId xmlns:p14="http://schemas.microsoft.com/office/powerpoint/2010/main" val="2875387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2139696"/>
            <a:ext cx="10322011" cy="3435604"/>
          </a:xfrm>
        </p:spPr>
        <p:txBody>
          <a:bodyPr>
            <a:normAutofit/>
          </a:bodyPr>
          <a:lstStyle/>
          <a:p>
            <a:r>
              <a:rPr lang="en-GB" b="0" i="1" dirty="0"/>
              <a:t>Albert, </a:t>
            </a:r>
            <a:r>
              <a:rPr lang="en-GB" b="0" i="1" dirty="0" err="1"/>
              <a:t>Jeong</a:t>
            </a:r>
            <a:r>
              <a:rPr lang="en-GB" b="0" i="1" dirty="0"/>
              <a:t>, </a:t>
            </a:r>
            <a:r>
              <a:rPr lang="en-GB" b="0" i="1" dirty="0" err="1"/>
              <a:t>Barabasi</a:t>
            </a:r>
            <a:r>
              <a:rPr lang="en-GB" b="0" i="1" dirty="0"/>
              <a:t> (2000) Attack and error tolerance of complex networks</a:t>
            </a:r>
          </a:p>
          <a:p>
            <a:endParaRPr lang="en-GB" altLang="en-US" b="0" i="1" dirty="0"/>
          </a:p>
          <a:p>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13" name="Picture 12">
            <a:extLst>
              <a:ext uri="{FF2B5EF4-FFF2-40B4-BE49-F238E27FC236}">
                <a16:creationId xmlns:a16="http://schemas.microsoft.com/office/drawing/2014/main" id="{3D2F06B8-DB8E-764A-11D2-564A9BB9FAE1}"/>
              </a:ext>
            </a:extLst>
          </p:cNvPr>
          <p:cNvPicPr>
            <a:picLocks noChangeAspect="1"/>
          </p:cNvPicPr>
          <p:nvPr/>
        </p:nvPicPr>
        <p:blipFill>
          <a:blip r:embed="rId2"/>
          <a:stretch>
            <a:fillRect/>
          </a:stretch>
        </p:blipFill>
        <p:spPr>
          <a:xfrm>
            <a:off x="761999" y="2855317"/>
            <a:ext cx="5611723" cy="3070822"/>
          </a:xfrm>
          <a:prstGeom prst="rect">
            <a:avLst/>
          </a:prstGeom>
        </p:spPr>
      </p:pic>
      <p:sp>
        <p:nvSpPr>
          <p:cNvPr id="14" name="TextBox 13">
            <a:extLst>
              <a:ext uri="{FF2B5EF4-FFF2-40B4-BE49-F238E27FC236}">
                <a16:creationId xmlns:a16="http://schemas.microsoft.com/office/drawing/2014/main" id="{E9265BC3-4E45-19FE-1094-FB4214D72761}"/>
              </a:ext>
            </a:extLst>
          </p:cNvPr>
          <p:cNvSpPr txBox="1"/>
          <p:nvPr/>
        </p:nvSpPr>
        <p:spPr>
          <a:xfrm>
            <a:off x="761999" y="5988150"/>
            <a:ext cx="1264577" cy="307777"/>
          </a:xfrm>
          <a:prstGeom prst="rect">
            <a:avLst/>
          </a:prstGeom>
          <a:noFill/>
        </p:spPr>
        <p:txBody>
          <a:bodyPr wrap="none" rtlCol="0">
            <a:spAutoFit/>
          </a:bodyPr>
          <a:lstStyle/>
          <a:p>
            <a:r>
              <a:rPr lang="en-NL" sz="1400" dirty="0">
                <a:solidFill>
                  <a:schemeClr val="bg1">
                    <a:lumMod val="50000"/>
                  </a:schemeClr>
                </a:solidFill>
              </a:rPr>
              <a:t>Li et al (2011)</a:t>
            </a:r>
          </a:p>
        </p:txBody>
      </p:sp>
    </p:spTree>
    <p:extLst>
      <p:ext uri="{BB962C8B-B14F-4D97-AF65-F5344CB8AC3E}">
        <p14:creationId xmlns:p14="http://schemas.microsoft.com/office/powerpoint/2010/main" val="100571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8780206" cy="3670300"/>
          </a:xfrm>
        </p:spPr>
        <p:txBody>
          <a:bodyPr>
            <a:normAutofit/>
          </a:bodyPr>
          <a:lstStyle/>
          <a:p>
            <a:r>
              <a:rPr lang="en-US" altLang="en-US" dirty="0"/>
              <a:t>Introduce yourself, and find one thing you have in common:</a:t>
            </a:r>
          </a:p>
          <a:p>
            <a:pPr marL="285750" indent="-285750">
              <a:buFont typeface="Arial" panose="020B0604020202020204" pitchFamily="34" charset="0"/>
              <a:buChar char="•"/>
            </a:pPr>
            <a:r>
              <a:rPr lang="en-US" altLang="en-US" b="0" dirty="0"/>
              <a:t>Countries (apart from the NLD) that you have lived in</a:t>
            </a:r>
          </a:p>
          <a:p>
            <a:pPr marL="285750" indent="-285750">
              <a:buFont typeface="Arial" panose="020B0604020202020204" pitchFamily="34" charset="0"/>
              <a:buChar char="•"/>
            </a:pPr>
            <a:r>
              <a:rPr lang="en-US" altLang="en-US" b="0" dirty="0"/>
              <a:t>Favorite cuisine</a:t>
            </a:r>
          </a:p>
          <a:p>
            <a:pPr marL="285750" indent="-285750">
              <a:buFont typeface="Arial" panose="020B0604020202020204" pitchFamily="34" charset="0"/>
              <a:buChar char="•"/>
            </a:pPr>
            <a:r>
              <a:rPr lang="en-US" altLang="en-US" b="0" dirty="0"/>
              <a:t>Sports you practice</a:t>
            </a:r>
          </a:p>
          <a:p>
            <a:pPr marL="285750" indent="-285750">
              <a:buFont typeface="Arial" panose="020B0604020202020204" pitchFamily="34" charset="0"/>
              <a:buChar char="•"/>
            </a:pPr>
            <a:r>
              <a:rPr lang="en-US" altLang="en-US" b="0" dirty="0"/>
              <a:t>Programming languages you use</a:t>
            </a:r>
          </a:p>
          <a:p>
            <a:pPr marL="285750" indent="-285750">
              <a:buFont typeface="Arial" panose="020B0604020202020204" pitchFamily="34" charset="0"/>
              <a:buChar char="•"/>
            </a:pPr>
            <a:r>
              <a:rPr lang="en-US" altLang="en-US" b="0" dirty="0"/>
              <a:t>…</a:t>
            </a:r>
          </a:p>
          <a:p>
            <a:pPr marL="285750" indent="-285750">
              <a:buFont typeface="Arial" panose="020B0604020202020204" pitchFamily="34" charset="0"/>
              <a:buChar char="•"/>
            </a:pPr>
            <a:endParaRPr lang="en-US" altLang="en-US" b="0" dirty="0"/>
          </a:p>
          <a:p>
            <a:r>
              <a:rPr lang="en-US" altLang="en-US" dirty="0"/>
              <a:t>Draw a line in the whiteboard, write the names in this spreadsheet: https://</a:t>
            </a:r>
            <a:r>
              <a:rPr lang="en-US" altLang="en-US" dirty="0" err="1"/>
              <a:t>tinyurl.com</a:t>
            </a:r>
            <a:r>
              <a:rPr lang="en-US" altLang="en-US" dirty="0"/>
              <a:t>/network-game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game</a:t>
            </a:r>
            <a:endParaRPr lang="en-NL" dirty="0"/>
          </a:p>
        </p:txBody>
      </p:sp>
    </p:spTree>
    <p:extLst>
      <p:ext uri="{BB962C8B-B14F-4D97-AF65-F5344CB8AC3E}">
        <p14:creationId xmlns:p14="http://schemas.microsoft.com/office/powerpoint/2010/main" val="3874419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514250"/>
            <a:ext cx="5334000" cy="3670300"/>
          </a:xfrm>
        </p:spPr>
        <p:txBody>
          <a:bodyPr>
            <a:normAutofit/>
          </a:bodyPr>
          <a:lstStyle/>
          <a:p>
            <a:r>
              <a:rPr lang="en-NL" dirty="0"/>
              <a:t>How does the CBS newtorks look like?</a:t>
            </a:r>
            <a:endParaRPr lang="en-NL" b="0" dirty="0"/>
          </a:p>
          <a:p>
            <a:pPr marL="285750" indent="-285750">
              <a:buFont typeface="Wingdings" pitchFamily="2" charset="2"/>
              <a:buChar char="à"/>
            </a:pPr>
            <a:r>
              <a:rPr lang="en-NL" b="0" dirty="0">
                <a:sym typeface="Wingdings" pitchFamily="2" charset="2"/>
              </a:rPr>
              <a:t>Giant component  Most nodes are connected</a:t>
            </a:r>
          </a:p>
          <a:p>
            <a:pPr marL="285750" indent="-285750">
              <a:buFont typeface="Wingdings" pitchFamily="2" charset="2"/>
              <a:buChar char="à"/>
            </a:pPr>
            <a:r>
              <a:rPr lang="en-NL" b="0" dirty="0">
                <a:sym typeface="Wingdings" pitchFamily="2" charset="2"/>
              </a:rPr>
              <a:t>Small world  Small diameter</a:t>
            </a:r>
          </a:p>
          <a:p>
            <a:pPr marL="285750" indent="-285750">
              <a:buFont typeface="Wingdings" pitchFamily="2" charset="2"/>
              <a:buChar char="à"/>
            </a:pPr>
            <a:r>
              <a:rPr lang="en-NL" b="0" dirty="0"/>
              <a:t>Low density </a:t>
            </a:r>
            <a:r>
              <a:rPr lang="en-NL" b="0" dirty="0">
                <a:sym typeface="Wingdings" pitchFamily="2" charset="2"/>
              </a:rPr>
              <a:t> Low average degree</a:t>
            </a:r>
          </a:p>
          <a:p>
            <a:pPr marL="285750" indent="-285750">
              <a:buFont typeface="Wingdings" pitchFamily="2" charset="2"/>
              <a:buChar char="à"/>
            </a:pPr>
            <a:r>
              <a:rPr lang="en-NL" b="0" dirty="0">
                <a:sym typeface="Wingdings" pitchFamily="2" charset="2"/>
              </a:rPr>
              <a:t>Form cliques! (high clustering/transitivity)</a:t>
            </a:r>
          </a:p>
          <a:p>
            <a:pPr marL="285750" indent="-285750">
              <a:buFont typeface="Wingdings" pitchFamily="2" charset="2"/>
              <a:buChar char="à"/>
            </a:pPr>
            <a:r>
              <a:rPr lang="en-NL" b="0" dirty="0">
                <a:sym typeface="Wingdings" pitchFamily="2" charset="2"/>
              </a:rPr>
              <a:t>Assortative (homophilic)</a:t>
            </a:r>
          </a:p>
          <a:p>
            <a:pPr marL="285750" indent="-285750">
              <a:buFont typeface="Wingdings" pitchFamily="2" charset="2"/>
              <a:buChar char="à"/>
            </a:pPr>
            <a:r>
              <a:rPr lang="en-NL" b="0" dirty="0">
                <a:sym typeface="Wingdings" pitchFamily="2" charset="2"/>
              </a:rPr>
              <a:t>Heavy tail distributions</a:t>
            </a:r>
          </a:p>
          <a:p>
            <a:pPr marL="285750" indent="-285750">
              <a:buFont typeface="Wingdings" pitchFamily="2" charset="2"/>
              <a:buChar char="à"/>
            </a:pPr>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Tree>
    <p:extLst>
      <p:ext uri="{BB962C8B-B14F-4D97-AF65-F5344CB8AC3E}">
        <p14:creationId xmlns:p14="http://schemas.microsoft.com/office/powerpoint/2010/main" val="3104243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r>
              <a:rPr lang="en-US" altLang="en-US" b="0" dirty="0"/>
              <a:t>What are the most important nodes in the network?</a:t>
            </a:r>
          </a:p>
          <a:p>
            <a:pPr marL="285750" indent="-285750">
              <a:buFont typeface="Arial" panose="020B0604020202020204" pitchFamily="34" charset="0"/>
              <a:buChar char="•"/>
            </a:pPr>
            <a:r>
              <a:rPr lang="en-US" altLang="en-US" b="0" dirty="0"/>
              <a:t>The one with more connections </a:t>
            </a:r>
            <a:r>
              <a:rPr lang="en-US" altLang="en-US" b="0" dirty="0">
                <a:sym typeface="Wingdings" pitchFamily="2" charset="2"/>
              </a:rPr>
              <a:t> </a:t>
            </a:r>
            <a:r>
              <a:rPr lang="en-US" altLang="en-US" dirty="0">
                <a:sym typeface="Wingdings" pitchFamily="2" charset="2"/>
              </a:rPr>
              <a:t>Degree centrality</a:t>
            </a:r>
          </a:p>
          <a:p>
            <a:pPr marL="569214" lvl="1" indent="-285750"/>
            <a:r>
              <a:rPr lang="en-US" altLang="en-US" dirty="0" err="1">
                <a:sym typeface="Wingdings" pitchFamily="2" charset="2"/>
              </a:rPr>
              <a:t>DegreeC</a:t>
            </a:r>
            <a:r>
              <a:rPr lang="en-US" altLang="en-US" dirty="0">
                <a:sym typeface="Wingdings" pitchFamily="2" charset="2"/>
              </a:rPr>
              <a:t> ~ degree</a:t>
            </a:r>
          </a:p>
          <a:p>
            <a:pPr marL="569214" lvl="1" indent="-285750"/>
            <a:endParaRPr lang="en-US" altLang="en-US" dirty="0">
              <a:sym typeface="Wingdings" pitchFamily="2" charset="2"/>
            </a:endParaRPr>
          </a:p>
          <a:p>
            <a:pPr marL="285750" indent="-285750"/>
            <a:r>
              <a:rPr lang="en-US" altLang="en-US" b="0" dirty="0"/>
              <a:t>The one linked to more important neighbors </a:t>
            </a:r>
            <a:r>
              <a:rPr lang="en-US" altLang="en-US" b="0" dirty="0">
                <a:sym typeface="Wingdings" pitchFamily="2" charset="2"/>
              </a:rPr>
              <a:t> </a:t>
            </a:r>
            <a:r>
              <a:rPr lang="en-US" altLang="en-US" b="0" dirty="0" err="1">
                <a:sym typeface="Wingdings" pitchFamily="2" charset="2"/>
              </a:rPr>
              <a:t>Pagerank</a:t>
            </a:r>
            <a:r>
              <a:rPr lang="en-US" altLang="en-US" b="0" dirty="0">
                <a:sym typeface="Wingdings" pitchFamily="2" charset="2"/>
              </a:rPr>
              <a:t> / Eigenvector / Katz centrality</a:t>
            </a:r>
            <a:endParaRPr lang="en-US" altLang="en-US" b="0" dirty="0"/>
          </a:p>
          <a:p>
            <a:pPr marL="569214" lvl="1" indent="-285750"/>
            <a:r>
              <a:rPr lang="en-US" altLang="en-US" dirty="0" err="1">
                <a:sym typeface="Wingdings" pitchFamily="2" charset="2"/>
              </a:rPr>
              <a:t>PagernakC</a:t>
            </a:r>
            <a:r>
              <a:rPr lang="en-US" altLang="en-US" dirty="0">
                <a:sym typeface="Wingdings" pitchFamily="2" charset="2"/>
              </a:rPr>
              <a:t> intuition ~ (alpha)*</a:t>
            </a:r>
            <a:r>
              <a:rPr lang="en-US" altLang="en-US" dirty="0" err="1">
                <a:sym typeface="Wingdings" pitchFamily="2" charset="2"/>
              </a:rPr>
              <a:t>Pagerank_neighbors</a:t>
            </a:r>
            <a:r>
              <a:rPr lang="en-US" altLang="en-US" dirty="0">
                <a:sym typeface="Wingdings" pitchFamily="2" charset="2"/>
              </a:rPr>
              <a:t> + (1-alpha)*Baseline</a:t>
            </a:r>
          </a:p>
          <a:p>
            <a:pPr marL="569214" lvl="1" indent="-285750"/>
            <a:endParaRPr lang="en-US" altLang="en-US" dirty="0">
              <a:sym typeface="Wingdings" pitchFamily="2" charset="2"/>
            </a:endParaRPr>
          </a:p>
          <a:p>
            <a:pPr marL="285750" indent="-285750">
              <a:buFont typeface="Arial" panose="020B0604020202020204" pitchFamily="34" charset="0"/>
              <a:buChar char="•"/>
            </a:pPr>
            <a:r>
              <a:rPr lang="en-US" altLang="en-US" b="0" dirty="0">
                <a:sym typeface="Wingdings" pitchFamily="2" charset="2"/>
              </a:rPr>
              <a:t>The one closest to all other nodes  </a:t>
            </a:r>
            <a:r>
              <a:rPr lang="en-US" altLang="en-US" dirty="0">
                <a:sym typeface="Wingdings" pitchFamily="2" charset="2"/>
              </a:rPr>
              <a:t>Closeness centrality</a:t>
            </a:r>
          </a:p>
          <a:p>
            <a:pPr marL="569214" lvl="1" indent="-285750"/>
            <a:r>
              <a:rPr lang="en-US" altLang="en-US" dirty="0" err="1">
                <a:sym typeface="Wingdings" pitchFamily="2" charset="2"/>
              </a:rPr>
              <a:t>ClosenessC</a:t>
            </a:r>
            <a:r>
              <a:rPr lang="en-US" altLang="en-US" dirty="0">
                <a:sym typeface="Wingdings" pitchFamily="2" charset="2"/>
              </a:rPr>
              <a:t> ~ 1/sum(shortest path to all other nodes)</a:t>
            </a:r>
          </a:p>
          <a:p>
            <a:pPr marL="569214" lvl="1" indent="-285750"/>
            <a:endParaRPr lang="en-US" altLang="en-US" dirty="0"/>
          </a:p>
          <a:p>
            <a:pPr marL="285750" indent="-285750">
              <a:buFont typeface="Arial" panose="020B0604020202020204" pitchFamily="34" charset="0"/>
              <a:buChar char="•"/>
            </a:pPr>
            <a:r>
              <a:rPr lang="en-US" altLang="en-US" b="0" dirty="0"/>
              <a:t>The ones that act as brokerage? </a:t>
            </a:r>
            <a:r>
              <a:rPr lang="en-US" altLang="en-US" b="0" dirty="0">
                <a:sym typeface="Wingdings" pitchFamily="2" charset="2"/>
              </a:rPr>
              <a:t> </a:t>
            </a:r>
            <a:r>
              <a:rPr lang="en-US" altLang="en-US" dirty="0" err="1">
                <a:sym typeface="Wingdings" pitchFamily="2" charset="2"/>
              </a:rPr>
              <a:t>Betweeness</a:t>
            </a:r>
            <a:r>
              <a:rPr lang="en-US" altLang="en-US" dirty="0">
                <a:sym typeface="Wingdings" pitchFamily="2" charset="2"/>
              </a:rPr>
              <a:t> centrality</a:t>
            </a:r>
          </a:p>
          <a:p>
            <a:pPr marL="569214" lvl="1" indent="-285750"/>
            <a:r>
              <a:rPr lang="en-US" altLang="en-US" b="0" dirty="0" err="1">
                <a:sym typeface="Wingdings" pitchFamily="2" charset="2"/>
              </a:rPr>
              <a:t>BetweenessC</a:t>
            </a:r>
            <a:r>
              <a:rPr lang="en-US" altLang="en-US" b="0" dirty="0">
                <a:sym typeface="Wingdings" pitchFamily="2" charset="2"/>
              </a:rPr>
              <a:t> </a:t>
            </a:r>
            <a:r>
              <a:rPr lang="en-US" altLang="en-US" dirty="0">
                <a:sym typeface="Wingdings" pitchFamily="2" charset="2"/>
              </a:rPr>
              <a:t>~</a:t>
            </a:r>
            <a:r>
              <a:rPr lang="en-US" altLang="en-US" b="0" dirty="0">
                <a:sym typeface="Wingdings" pitchFamily="2" charset="2"/>
              </a:rPr>
              <a:t> number of shortest paths going through the node</a:t>
            </a:r>
            <a:br>
              <a:rPr lang="en-US" altLang="en-US" b="0" dirty="0"/>
            </a:b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a:t>
            </a:r>
            <a:r>
              <a:rPr lang="en-US" b="0" dirty="0" err="1"/>
              <a:t>embededness</a:t>
            </a:r>
            <a:r>
              <a:rPr lang="en-US" b="0" dirty="0"/>
              <a:t>)</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185B6B-56AB-CEEE-236F-7E87FC6D9B28}"/>
              </a:ext>
            </a:extLst>
          </p:cNvPr>
          <p:cNvPicPr>
            <a:picLocks noChangeAspect="1"/>
          </p:cNvPicPr>
          <p:nvPr/>
        </p:nvPicPr>
        <p:blipFill>
          <a:blip r:embed="rId2"/>
          <a:stretch>
            <a:fillRect/>
          </a:stretch>
        </p:blipFill>
        <p:spPr>
          <a:xfrm>
            <a:off x="776286" y="1589087"/>
            <a:ext cx="8596313" cy="4915895"/>
          </a:xfrm>
          <a:prstGeom prst="rect">
            <a:avLst/>
          </a:prstGeom>
        </p:spPr>
      </p:pic>
      <p:sp>
        <p:nvSpPr>
          <p:cNvPr id="6" name="Title 3">
            <a:extLst>
              <a:ext uri="{FF2B5EF4-FFF2-40B4-BE49-F238E27FC236}">
                <a16:creationId xmlns:a16="http://schemas.microsoft.com/office/drawing/2014/main" id="{572E3800-3931-F059-2ED5-F93285C6E5B2}"/>
              </a:ext>
            </a:extLst>
          </p:cNvPr>
          <p:cNvSpPr>
            <a:spLocks noGrp="1"/>
          </p:cNvSpPr>
          <p:nvPr>
            <p:ph type="title"/>
          </p:nvPr>
        </p:nvSpPr>
        <p:spPr>
          <a:xfrm>
            <a:off x="776287" y="511174"/>
            <a:ext cx="10322010" cy="1189038"/>
          </a:xfrm>
        </p:spPr>
        <p:txBody>
          <a:bodyPr>
            <a:normAutofit/>
          </a:bodyPr>
          <a:lstStyle/>
          <a:p>
            <a:r>
              <a:rPr lang="en-US" sz="3200" dirty="0"/>
              <a:t>Types of analysis: Community detection and the Stochastic </a:t>
            </a:r>
            <a:r>
              <a:rPr lang="en-US" sz="3200" dirty="0" err="1"/>
              <a:t>Blockmodel</a:t>
            </a:r>
            <a:endParaRPr lang="en-NL" sz="3200" dirty="0"/>
          </a:p>
        </p:txBody>
      </p:sp>
    </p:spTree>
    <p:extLst>
      <p:ext uri="{BB962C8B-B14F-4D97-AF65-F5344CB8AC3E}">
        <p14:creationId xmlns:p14="http://schemas.microsoft.com/office/powerpoint/2010/main" val="946543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Some other type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4633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July 4th</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3" name="Picture 2">
            <a:extLst>
              <a:ext uri="{FF2B5EF4-FFF2-40B4-BE49-F238E27FC236}">
                <a16:creationId xmlns:a16="http://schemas.microsoft.com/office/drawing/2014/main" id="{C6DAF600-D20B-5BEF-66E2-6AFFE08203A1}"/>
              </a:ext>
            </a:extLst>
          </p:cNvPr>
          <p:cNvPicPr>
            <a:picLocks noChangeAspect="1"/>
          </p:cNvPicPr>
          <p:nvPr/>
        </p:nvPicPr>
        <p:blipFill>
          <a:blip r:embed="rId2"/>
          <a:stretch>
            <a:fillRect/>
          </a:stretch>
        </p:blipFill>
        <p:spPr>
          <a:xfrm>
            <a:off x="762000" y="1460500"/>
            <a:ext cx="8356600" cy="3937000"/>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Practical 1: Python</a:t>
            </a: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lnSpcReduction="10000"/>
          </a:bodyPr>
          <a:lstStyle/>
          <a:p>
            <a:r>
              <a:rPr lang="en-GB" b="0" dirty="0"/>
              <a:t>1. Download materials:</a:t>
            </a:r>
          </a:p>
          <a:p>
            <a:pPr marL="285750" indent="-285750">
              <a:buFont typeface="Arial" panose="020B0604020202020204" pitchFamily="34" charset="0"/>
              <a:buChar char="•"/>
            </a:pPr>
            <a:r>
              <a:rPr lang="en-GB" b="0" dirty="0">
                <a:hlinkClick r:id="rId2"/>
              </a:rPr>
              <a:t>https://github.com/jgarciab/one_day_network_science</a:t>
            </a:r>
            <a:endParaRPr lang="en-GB" b="0" dirty="0"/>
          </a:p>
          <a:p>
            <a:pPr marL="285750" indent="-285750">
              <a:buFont typeface="Arial" panose="020B0604020202020204" pitchFamily="34" charset="0"/>
              <a:buChar char="•"/>
            </a:pPr>
            <a:r>
              <a:rPr lang="en-NL" b="0" dirty="0"/>
              <a:t>(Click on Code -&gt; Download ZIP)</a:t>
            </a:r>
          </a:p>
          <a:p>
            <a:endParaRPr lang="en-NL" b="0" dirty="0"/>
          </a:p>
          <a:p>
            <a:r>
              <a:rPr lang="en-NL" b="0" dirty="0"/>
              <a:t>2. Extract ZIP</a:t>
            </a:r>
          </a:p>
          <a:p>
            <a:endParaRPr lang="en-NL" b="0" dirty="0"/>
          </a:p>
          <a:p>
            <a:r>
              <a:rPr lang="en-NL" b="0" dirty="0"/>
              <a:t>3. Set up Python. In Windows (Mac/Linux):</a:t>
            </a:r>
          </a:p>
          <a:p>
            <a:pPr marL="285750" indent="-285750">
              <a:buFont typeface="Arial" panose="020B0604020202020204" pitchFamily="34" charset="0"/>
              <a:buChar char="•"/>
            </a:pPr>
            <a:r>
              <a:rPr lang="en-NL" b="0" dirty="0"/>
              <a:t>Open a conda terminal (open a terminal)</a:t>
            </a:r>
          </a:p>
          <a:p>
            <a:pPr marL="285750" indent="-285750">
              <a:buFont typeface="Arial" panose="020B0604020202020204" pitchFamily="34" charset="0"/>
              <a:buChar char="•"/>
            </a:pPr>
            <a:r>
              <a:rPr lang="en-NL" b="0" dirty="0"/>
              <a:t>Navigate to the directory with the code using dir (ls) to list the files and cd XXX (cd XXX) to enter directory XXX.</a:t>
            </a:r>
          </a:p>
          <a:p>
            <a:pPr marL="285750" indent="-285750">
              <a:buFont typeface="Arial" panose="020B0604020202020204" pitchFamily="34" charset="0"/>
              <a:buChar char="•"/>
            </a:pPr>
            <a:r>
              <a:rPr lang="en-GB" b="0" dirty="0"/>
              <a:t>Create a new environment: </a:t>
            </a:r>
            <a:r>
              <a:rPr lang="en-GB" b="0" i="1" dirty="0" err="1"/>
              <a:t>conda</a:t>
            </a:r>
            <a:r>
              <a:rPr lang="en-GB" b="0" i="1" dirty="0"/>
              <a:t> env create -f </a:t>
            </a:r>
            <a:r>
              <a:rPr lang="en-GB" b="0" i="1" dirty="0" err="1"/>
              <a:t>environment.yml</a:t>
            </a:r>
            <a:endParaRPr lang="en-GB" b="0" i="1" dirty="0"/>
          </a:p>
          <a:p>
            <a:pPr marL="285750" indent="-285750">
              <a:buFont typeface="Arial" panose="020B0604020202020204" pitchFamily="34" charset="0"/>
              <a:buChar char="•"/>
            </a:pPr>
            <a:r>
              <a:rPr lang="en-GB" b="0" dirty="0"/>
              <a:t>Activate environment: </a:t>
            </a:r>
            <a:r>
              <a:rPr lang="en-GB" b="0" i="1" dirty="0" err="1"/>
              <a:t>conda</a:t>
            </a:r>
            <a:r>
              <a:rPr lang="en-GB" b="0" i="1" dirty="0"/>
              <a:t> activate networks</a:t>
            </a:r>
          </a:p>
          <a:p>
            <a:pPr marL="285750" indent="-285750">
              <a:buFont typeface="Arial" panose="020B0604020202020204" pitchFamily="34" charset="0"/>
              <a:buChar char="•"/>
            </a:pPr>
            <a:r>
              <a:rPr lang="en-GB" b="0" dirty="0"/>
              <a:t>Launch </a:t>
            </a:r>
            <a:r>
              <a:rPr lang="en-GB" b="0" dirty="0" err="1"/>
              <a:t>jupyter</a:t>
            </a:r>
            <a:r>
              <a:rPr lang="en-GB" b="0" dirty="0"/>
              <a:t> notebook: </a:t>
            </a:r>
            <a:r>
              <a:rPr lang="en-GB" b="0" i="1" dirty="0" err="1"/>
              <a:t>jupyter</a:t>
            </a:r>
            <a:r>
              <a:rPr lang="en-GB" b="0" i="1" dirty="0"/>
              <a:t> notebook</a:t>
            </a:r>
          </a:p>
          <a:p>
            <a:pPr marL="285750" indent="-285750">
              <a:buFont typeface="Arial" panose="020B0604020202020204" pitchFamily="34" charset="0"/>
              <a:buChar char="•"/>
            </a:pPr>
            <a:r>
              <a:rPr lang="en-GB" b="0" dirty="0"/>
              <a:t>Open notebook: </a:t>
            </a:r>
            <a:r>
              <a:rPr lang="en-GB" b="0" i="1" dirty="0"/>
              <a:t>1_intro_networks.ipynb</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NL" b="0" i="1" dirty="0"/>
          </a:p>
          <a:p>
            <a:pPr marL="285750" indent="-285750">
              <a:buFont typeface="Arial" panose="020B0604020202020204" pitchFamily="34" charset="0"/>
              <a:buChar char="•"/>
            </a:pPr>
            <a:endParaRPr lang="en-NL" b="0" dirty="0"/>
          </a:p>
          <a:p>
            <a:endParaRPr lang="en-NL" b="0" dirty="0"/>
          </a:p>
          <a:p>
            <a:endParaRPr lang="en-NL" b="0" dirty="0"/>
          </a:p>
        </p:txBody>
      </p:sp>
    </p:spTree>
    <p:extLst>
      <p:ext uri="{BB962C8B-B14F-4D97-AF65-F5344CB8AC3E}">
        <p14:creationId xmlns:p14="http://schemas.microsoft.com/office/powerpoint/2010/main" val="3692280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Afternoon: 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1747190040"/>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3184231387"/>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0*100 + 1*100 + 1*20 + 0*10 = 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+ 0*10 = 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+ 1*10 = 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0*100 + 0*100 + 1*20 + 0*10 = 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731580222"/>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4188076572"/>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82362103"/>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60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55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3958946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2274971541"/>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274973" y="472131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159278684"/>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649583398"/>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221905" y="5078284"/>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8" name="TextBox 37">
            <a:extLst>
              <a:ext uri="{FF2B5EF4-FFF2-40B4-BE49-F238E27FC236}">
                <a16:creationId xmlns:a16="http://schemas.microsoft.com/office/drawing/2014/main" id="{3942F170-C844-3B29-FACC-F56608BBDE3D}"/>
              </a:ext>
            </a:extLst>
          </p:cNvPr>
          <p:cNvSpPr txBox="1"/>
          <p:nvPr/>
        </p:nvSpPr>
        <p:spPr>
          <a:xfrm>
            <a:off x="221905" y="5459974"/>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9" name="TextBox 38">
            <a:extLst>
              <a:ext uri="{FF2B5EF4-FFF2-40B4-BE49-F238E27FC236}">
                <a16:creationId xmlns:a16="http://schemas.microsoft.com/office/drawing/2014/main" id="{BFCDB83C-3285-C6FF-69A9-520B1E228924}"/>
              </a:ext>
            </a:extLst>
          </p:cNvPr>
          <p:cNvSpPr txBox="1"/>
          <p:nvPr/>
        </p:nvSpPr>
        <p:spPr>
          <a:xfrm>
            <a:off x="221905" y="5841665"/>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spTree>
    <p:extLst>
      <p:ext uri="{BB962C8B-B14F-4D97-AF65-F5344CB8AC3E}">
        <p14:creationId xmlns:p14="http://schemas.microsoft.com/office/powerpoint/2010/main" val="1456182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ex.3b </a:t>
            </a:r>
          </a:p>
        </p:txBody>
      </p:sp>
    </p:spTree>
    <p:extLst>
      <p:ext uri="{BB962C8B-B14F-4D97-AF65-F5344CB8AC3E}">
        <p14:creationId xmlns:p14="http://schemas.microsoft.com/office/powerpoint/2010/main" val="245431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ex.4 </a:t>
            </a:r>
          </a:p>
        </p:txBody>
      </p:sp>
    </p:spTree>
    <p:extLst>
      <p:ext uri="{BB962C8B-B14F-4D97-AF65-F5344CB8AC3E}">
        <p14:creationId xmlns:p14="http://schemas.microsoft.com/office/powerpoint/2010/main" val="1885216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ex.5 </a:t>
            </a:r>
          </a:p>
        </p:txBody>
      </p:sp>
    </p:spTree>
    <p:extLst>
      <p:ext uri="{BB962C8B-B14F-4D97-AF65-F5344CB8AC3E}">
        <p14:creationId xmlns:p14="http://schemas.microsoft.com/office/powerpoint/2010/main" val="1267923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Random walks and eigenvectors</a:t>
            </a:r>
            <a:endParaRPr lang="en-NL" dirty="0"/>
          </a:p>
        </p:txBody>
      </p:sp>
    </p:spTree>
    <p:extLst>
      <p:ext uri="{BB962C8B-B14F-4D97-AF65-F5344CB8AC3E}">
        <p14:creationId xmlns:p14="http://schemas.microsoft.com/office/powerpoint/2010/main" val="238293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ex.7 </a:t>
            </a:r>
          </a:p>
        </p:txBody>
      </p:sp>
    </p:spTree>
    <p:extLst>
      <p:ext uri="{BB962C8B-B14F-4D97-AF65-F5344CB8AC3E}">
        <p14:creationId xmlns:p14="http://schemas.microsoft.com/office/powerpoint/2010/main" val="387228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a:t>
            </a:r>
            <a:r>
              <a:rPr lang="en-GB" b="0" dirty="0" err="1"/>
              <a:t>embeddeness</a:t>
            </a:r>
            <a:r>
              <a:rPr lang="en-GB" b="0" dirty="0"/>
              <a:t>)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AAEAA2-4CF8-449D-8745-25872C8482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18213</TotalTime>
  <Words>4054</Words>
  <Application>Microsoft Macintosh PowerPoint</Application>
  <PresentationFormat>Widescreen</PresentationFormat>
  <Paragraphs>1207</Paragraphs>
  <Slides>80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Cambria Math</vt:lpstr>
      <vt:lpstr>Segoe UI</vt:lpstr>
      <vt:lpstr>Wingdings</vt:lpstr>
      <vt:lpstr>Office Theme</vt:lpstr>
      <vt:lpstr>Network Science SICSS Summer School</vt:lpstr>
      <vt:lpstr>Program</vt:lpstr>
      <vt:lpstr>Introduction to networks</vt:lpstr>
      <vt:lpstr>Network game</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Assortativity (homophily)</vt:lpstr>
      <vt:lpstr>Heavy tails / scale-free</vt:lpstr>
      <vt:lpstr>Heavy tails</vt:lpstr>
      <vt:lpstr>Random networks don’t have heavy tails</vt:lpstr>
      <vt:lpstr>Random network</vt:lpstr>
      <vt:lpstr>Random network</vt:lpstr>
      <vt:lpstr>Is it a power-law? P(d) ~ d-⍺</vt:lpstr>
      <vt:lpstr>Robustness to failures Fragility to targeted attacks</vt:lpstr>
      <vt:lpstr>Robustness to failures Fragility to targeted attacks</vt:lpstr>
      <vt:lpstr>Affiliation networks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Community detection and the Stochastic Blockmodel</vt:lpstr>
      <vt:lpstr>Some other type of analysis</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vt:lpstr>
      <vt:lpstr>Afternoon: 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Matrix multiplication: number of triangles</vt:lpstr>
      <vt:lpstr>Python exercise notebook 2, ex.3b </vt:lpstr>
      <vt:lpstr>Python exercise notebook 2, ex.4 </vt:lpstr>
      <vt:lpstr>Other types of networks: Bipartite</vt:lpstr>
      <vt:lpstr>Matrix multiplication: projection</vt:lpstr>
      <vt:lpstr>Python exercise notebook 2, ex.5 </vt:lpstr>
      <vt:lpstr>Practical 3: Working with networks using Gephi</vt:lpstr>
      <vt:lpstr>Matrix multiplication: Random walks and eigenvectors</vt:lpstr>
      <vt:lpstr>Python exercise notebook 2, ex.7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29</cp:revision>
  <dcterms:created xsi:type="dcterms:W3CDTF">2022-05-27T11:34:38Z</dcterms:created>
  <dcterms:modified xsi:type="dcterms:W3CDTF">2022-06-20T20:49:13Z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